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9" r:id="rId5"/>
    <p:sldId id="260" r:id="rId6"/>
    <p:sldId id="264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5B09-677D-140F-3C9C-EB8B3EC13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24302-E989-95EA-1400-06B65C481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3791F-04E7-5E6C-181C-7D0DF761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F2B9C-6F2B-E9AF-7F09-BE614AFF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7314C-0F67-4682-881D-ADBC62D2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7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A21C-7C59-4001-3B5E-D3BE559E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23162-C727-0DBE-00E5-3EFC20F2F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4903F-31C8-A7CC-164A-E780F338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9B213-A196-3596-A266-86935FFD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333F0-24C6-8E40-5B2F-9F58590A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7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9E8ED9-F567-536A-5924-3442559FEB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D90C1-4B63-4C5E-C8D1-5A961F413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036A-1960-098F-50C1-B3675DC5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C4D69-24DD-AD4E-8575-F57B42DD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EB754-3F55-DF3B-C6D2-6271F6CF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FFF26-44A3-BA40-E411-7C27A1F24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0EC0-C43D-B860-6D01-407FE426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B8251-7C34-04C0-4F4D-5AC63F23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60C6F-7066-67F4-0DF1-E1A91B201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4D8DB-E162-6E32-4E9B-99D872E9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0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52E1-B33A-E0A3-9DB2-93E49CCA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A1FD1-270D-139D-6750-25ADD5DB4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8E644-968B-F2FF-16D4-29319268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F4829-BDF5-AEE7-88C0-EF4E6E12C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13A80-7AB1-56A8-FEAD-01DB8BBC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0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7231-F451-364F-9222-2435549A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3250D-4CFC-E9AF-56E5-B999B9C01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935F9-CD53-6D84-99F6-12DEEA974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0BA86-E833-08DC-F315-7800AF089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5C373-A3D7-A9B5-9068-720FA0C8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EADC5-3A76-662D-BC2D-D26B0305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8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7609-81B0-21C5-0BA2-4D48FC89C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C270A-B3F5-75AC-123F-983BFC1B5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F4F14-29AC-A9C5-28E1-D7713C9B9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073D5-858B-64E2-C8A8-7C935DE3C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4AF209-7C1B-9900-4673-E769E00719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CDBD70-78AB-503F-8096-1D245E85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9A431-D194-218D-043F-BAC87C9D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75F26E-9BC7-40D9-B24A-AC7922DF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6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78B5-C1DE-C202-5E9F-367973D2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797BC-CD7B-C840-A859-56D6BF96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77480-A940-AB3E-B6A8-886228F3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AB042-8FE2-B809-1D5D-ABFBE935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1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8C3DE-883C-CA61-3781-A8A9694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2206A3-9F56-1F57-7985-C5CE07AF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673BF-51F9-A39E-9195-7273FA3C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0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F682-F450-1227-8032-7BEFB4C9F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13EB-FECF-9415-658A-7C01146A2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95265-96BC-25FA-C61F-E592F292B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CD6EF-3545-B638-6C65-E6A6A6239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A4ED8-C89E-7C78-8485-F21B4AEA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C8D15-EA41-8CF0-F017-2A7462F1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97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3941-825A-4CA8-F3BC-718B5A37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904F7-65DC-052B-04EA-78D504FBD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8E022-B5FA-652F-35F7-2D3E9E103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2B90C-60BC-927E-3CE9-0B207468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8FC88-055B-5EE6-B0D9-EEB9171D2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876CE-269F-44F4-3EFC-625A5E1D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0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5A858D-7693-D16D-CD37-5C62D2B5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648E2-F9C0-E02B-F717-99C3F9E96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DD50A-5041-0040-2909-CF7E2A6CF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E6B08-CD2F-4B46-AC32-721FFD6B473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A6A54-D9F8-7E79-E559-07941E9D4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DAF3F-2AB3-1342-B496-29C944E5F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33B39-A3C4-4CF0-9EB9-262417D33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2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lack-cast-iron-skillet-and-black-assault-rifle-chicken-still-life-wallpaper-mfhvj/download/1920x108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EF326-501E-5E42-25A0-C388E2B84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245" y="4215846"/>
            <a:ext cx="2758118" cy="22672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Zomato Analysis</a:t>
            </a:r>
          </a:p>
        </p:txBody>
      </p:sp>
      <p:pic>
        <p:nvPicPr>
          <p:cNvPr id="25" name="Picture 24" descr="A table with food on plates&#10;&#10;Description automatically generated">
            <a:extLst>
              <a:ext uri="{FF2B5EF4-FFF2-40B4-BE49-F238E27FC236}">
                <a16:creationId xmlns:a16="http://schemas.microsoft.com/office/drawing/2014/main" id="{778DE424-2D34-7F71-8515-16A376AB03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9535" b="-2"/>
          <a:stretch/>
        </p:blipFill>
        <p:spPr>
          <a:xfrm>
            <a:off x="-14048" y="-1"/>
            <a:ext cx="3975444" cy="3727938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7" name="Picture 6" descr="Food delivery bags and coffee cup">
            <a:extLst>
              <a:ext uri="{FF2B5EF4-FFF2-40B4-BE49-F238E27FC236}">
                <a16:creationId xmlns:a16="http://schemas.microsoft.com/office/drawing/2014/main" id="{6600D178-C220-93F4-3D3D-E334BBEFF2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7" r="9090" b="3"/>
          <a:stretch/>
        </p:blipFill>
        <p:spPr>
          <a:xfrm>
            <a:off x="4148881" y="-1"/>
            <a:ext cx="3872656" cy="3727938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9" name="Picture 8" descr="Food delivery cyclist">
            <a:extLst>
              <a:ext uri="{FF2B5EF4-FFF2-40B4-BE49-F238E27FC236}">
                <a16:creationId xmlns:a16="http://schemas.microsoft.com/office/drawing/2014/main" id="{38E90C30-4EC5-2881-7E00-73BFEFC9D0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5" r="22314" b="3"/>
          <a:stretch/>
        </p:blipFill>
        <p:spPr>
          <a:xfrm>
            <a:off x="8194953" y="-1"/>
            <a:ext cx="3997047" cy="3727938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91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33E8D-0314-ECD4-31CA-2F296CD4F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513" y="4028661"/>
            <a:ext cx="3554682" cy="264161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</a:t>
            </a:r>
          </a:p>
          <a:p>
            <a:pPr algn="l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Group-3 :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Ms. Riddhi B Jain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Yaswanth Polepeddi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Mrs. Vaishnavi Mayur Gaikwad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R S Ajith Kumar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Nikhil Vilas Patil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Ms. Trishti Pariwal</a:t>
            </a:r>
          </a:p>
          <a:p>
            <a:pPr algn="l"/>
            <a:r>
              <a:rPr lang="en-US" sz="1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Mr. Ashutosh Sarjerao Shewale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94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3F3C9-BC03-3CE8-0A52-659471E0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About Zomato :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4F72-1141-AC71-31F1-5F62B877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 fontAlgn="ctr">
              <a:buNone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Zomato is an Indian food delivery startup and restaurant aggregator. </a:t>
            </a:r>
          </a:p>
          <a:p>
            <a:pPr marL="0" indent="0" fontAlgn="ctr">
              <a:buNone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was founded in 2008 by Deepinder Goyal and Pankaj Chaddah. </a:t>
            </a:r>
          </a:p>
          <a:p>
            <a:pPr marL="0" indent="0" fontAlgn="ctr">
              <a:buNone/>
            </a:pP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Zomato's technology platform connects customers, restaurant partners, and delivery partners. </a:t>
            </a:r>
            <a:endParaRPr lang="en-US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ctr">
              <a:buNone/>
            </a:pPr>
            <a:endParaRPr lang="en-US" sz="1700" b="1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7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Zomato's motto is </a:t>
            </a:r>
          </a:p>
          <a:p>
            <a:pPr marL="0" indent="0">
              <a:buNone/>
            </a:pPr>
            <a:r>
              <a:rPr lang="en-US" sz="17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"discover excellent places to dine around you"</a:t>
            </a:r>
            <a:r>
              <a:rPr lang="en-US" sz="17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endParaRPr lang="en-US" sz="1700"/>
          </a:p>
        </p:txBody>
      </p:sp>
      <p:pic>
        <p:nvPicPr>
          <p:cNvPr id="5" name="Picture 4" descr="A diagram of a restaurant offering&#10;&#10;Description automatically generated">
            <a:extLst>
              <a:ext uri="{FF2B5EF4-FFF2-40B4-BE49-F238E27FC236}">
                <a16:creationId xmlns:a16="http://schemas.microsoft.com/office/drawing/2014/main" id="{8E5841FE-739F-B54B-3274-AF19F4C07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716245"/>
            <a:ext cx="6903720" cy="34255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75434-98F9-4166-9CA8-EC0993676E01}"/>
              </a:ext>
            </a:extLst>
          </p:cNvPr>
          <p:cNvSpPr txBox="1"/>
          <p:nvPr/>
        </p:nvSpPr>
        <p:spPr>
          <a:xfrm>
            <a:off x="6124956" y="1153550"/>
            <a:ext cx="3962400" cy="461665"/>
          </a:xfrm>
          <a:prstGeom prst="rect">
            <a:avLst/>
          </a:prstGeom>
          <a:solidFill>
            <a:srgbClr val="F8F5F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Zomato’s Business Model</a:t>
            </a:r>
          </a:p>
        </p:txBody>
      </p:sp>
    </p:spTree>
    <p:extLst>
      <p:ext uri="{BB962C8B-B14F-4D97-AF65-F5344CB8AC3E}">
        <p14:creationId xmlns:p14="http://schemas.microsoft.com/office/powerpoint/2010/main" val="553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F1224-FCD8-75B2-EEA0-3A7B9A7C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Zomato 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4A02-DE5B-0E15-4D1E-8A99CE2D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pPr lvl="0"/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food ordering and delivery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Hyperpure</a:t>
            </a:r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Hyperpure is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B2B platform for kitchen supplies and groceries for restaurants, hotels, and caterers</a:t>
            </a:r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commerce </a:t>
            </a:r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Quick commerce, also known as Q-commerce, is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e-commerce that focuses on quick deliveries</a:t>
            </a:r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objectives also include : 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Helping people to discover great places around them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amazing experiences around dining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8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restaurants to create amazing experiences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94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F1224-FCD8-75B2-EEA0-3A7B9A7C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506" y="673770"/>
            <a:ext cx="3965230" cy="2414488"/>
          </a:xfrm>
        </p:spPr>
        <p:txBody>
          <a:bodyPr anchor="t"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Zomato’s Business Model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54A02-DE5B-0E15-4D1E-8A99CE2DF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Unsustainable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Zomato's business model is not sustainable because it relies too much on advertising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Operational challenges 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Zomato faces operational challenges like delivery delays, food quality issues, and logistical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strategy 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Zomato's pricing strategy during the festive season could have been perceived as unaffordable or not competitive.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Zomato faced increased competition during the festive season from other food delivery platforms.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Labor costs </a:t>
            </a: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Each order adds to their labor costs while creating few economies of scale.</a:t>
            </a:r>
          </a:p>
          <a:p>
            <a:pPr marL="0" indent="0">
              <a:buNone/>
            </a:pPr>
            <a:endParaRPr lang="en-US" sz="15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5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 problems include: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Zomato is losing money on every transaction.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Their customer base is not growing fast enough.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food delivery firms end up losing money on  majority of orders due to high delivery costs and discounts.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9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69B6B-5C3D-474D-1360-CF6D638E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44" y="673770"/>
            <a:ext cx="4068392" cy="2414488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of Data</a:t>
            </a:r>
            <a:b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 </a:t>
            </a:r>
            <a:r>
              <a:rPr lang="en-US" sz="5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C63A398-AAF1-7B17-A92B-D0970D7A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8" y="562709"/>
            <a:ext cx="5678659" cy="5894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showcases the use of Excel, Tableau, Power BI and SQL for data analysis and visualization.</a:t>
            </a:r>
          </a:p>
          <a:p>
            <a:pPr marL="0" indent="0">
              <a:buNone/>
            </a:pP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various Excel Functions were used such as : </a:t>
            </a:r>
          </a:p>
          <a:p>
            <a:pPr marL="0" indent="0"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VLOOKUP , Concatenate , Count if , Sum if , If ,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 connections to link multiple PivotTables and charts to a single slicer allowing for dynamic filtering of the data , PivotTables and Pivot Charts to summarize and analyze data , DATE and YEAR functions to extract information from date fields.</a:t>
            </a:r>
          </a:p>
          <a:p>
            <a:pPr marL="0" indent="0">
              <a:buNone/>
            </a:pP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Tableau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was used to create interactive dashboards for the Zomato restaurant data analysis project. The following features and functions were utilized:</a:t>
            </a:r>
          </a:p>
          <a:p>
            <a:pPr marL="0" indent="0">
              <a:buNone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Joins to combine data from different tables , Calculated fields to perform calculations on the data , Dimensions and measures to organize and analyze the data , Visualizations such as maps, charts , custom charts , and tables to display the data , Navigation button , Filters to enable dynamic filtering of the data  </a:t>
            </a:r>
          </a:p>
          <a:p>
            <a:pPr marL="0" indent="0">
              <a:buNone/>
            </a:pP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BI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 also used to create interactive dashboards. The following features and functions were utilized :</a:t>
            </a:r>
          </a:p>
          <a:p>
            <a:pPr marL="0" indent="0">
              <a:buNone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 is done by using relationships between tables and calculated columns , Measures and DAX formulas to perform calculations. Visualizations such as tables, charts, and maps to display the data , Slicers and filters to enable dynamic filtering , Drill-Down and Drill-through functionality .</a:t>
            </a:r>
          </a:p>
          <a:p>
            <a:pPr marL="0" indent="0">
              <a:buNone/>
            </a:pPr>
            <a:endParaRPr lang="en-US" sz="1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queries were executed using the following keywords :</a:t>
            </a:r>
          </a:p>
          <a:p>
            <a:pPr marL="0" indent="0">
              <a:buNone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to retrieve data from specific columns , FROM to specify the table to retrieve data from , GROUP BY to group data based on specific columns , ORDER BY to sort data in ascending or descending order , Date functions ,Case and When  function, </a:t>
            </a:r>
          </a:p>
          <a:p>
            <a:pPr marL="0" indent="0">
              <a:buNone/>
            </a:pP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DDL and DML commands.</a:t>
            </a:r>
            <a:endParaRPr lang="en-US" sz="12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4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3763DF0-B199-247F-6745-72F0E51E61BF}"/>
              </a:ext>
            </a:extLst>
          </p:cNvPr>
          <p:cNvSpPr/>
          <p:nvPr/>
        </p:nvSpPr>
        <p:spPr>
          <a:xfrm>
            <a:off x="4457113" y="140676"/>
            <a:ext cx="3277773" cy="604911"/>
          </a:xfrm>
          <a:prstGeom prst="flowChartAlternate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26CF18B-83D5-4C99-3B08-879EC32D5A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9753823"/>
                  </p:ext>
                </p:extLst>
              </p:nvPr>
            </p:nvGraphicFramePr>
            <p:xfrm>
              <a:off x="379828" y="970672"/>
              <a:ext cx="11394830" cy="564114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926CF18B-83D5-4C99-3B08-879EC32D5A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828" y="970672"/>
                <a:ext cx="11394830" cy="56411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419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95418-818E-DB8A-689E-E1309D6D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0F08-09EF-DA30-83A5-1832850C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>
            <a:normAutofit/>
          </a:bodyPr>
          <a:lstStyle/>
          <a:p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2023 analysis of Zomato indicates that the company has a strong brand reputation and is a leader in the food delivery and restaurant discovery industry. </a:t>
            </a:r>
          </a:p>
          <a:p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Zomato faces several challenges including intense competition and regulatory issues. </a:t>
            </a:r>
          </a:p>
          <a:p>
            <a:r>
              <a:rPr lang="en-US" sz="19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Zomato has several strengths including its innovative business model, customer focus, and ability to adapt to changing market conditions.</a:t>
            </a:r>
          </a:p>
          <a:p>
            <a:r>
              <a:rPr lang="en-US" sz="1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 conjunction with several restaurants, Zomato organizes various events and festivals to create not only revenues for itself, but also for the businesses participating. </a:t>
            </a:r>
          </a:p>
          <a:p>
            <a:r>
              <a:rPr lang="en-US" sz="19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Model of Zomato is properly planned and coordinated, covering several parts of the enterprise as sources of revenue.</a:t>
            </a:r>
            <a:endParaRPr lang="en-US" sz="19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93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95418-818E-DB8A-689E-E1309D6D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90F08-09EF-DA30-83A5-1832850C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39290"/>
            <a:ext cx="5254754" cy="5294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 are some suggestions for Zomato:</a:t>
            </a:r>
          </a:p>
          <a:p>
            <a:pPr marL="0" indent="0">
              <a:buNone/>
            </a:pPr>
            <a:endParaRPr lang="en-US" sz="19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 reaching to a larger audience 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Fixing</a:t>
            </a:r>
            <a:r>
              <a:rPr lang="en-US" sz="1600" b="1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Food quality issues</a:t>
            </a:r>
            <a:r>
              <a:rPr lang="en-US" sz="1600" b="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gain Customer Satisfaction.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Improving</a:t>
            </a:r>
            <a:r>
              <a:rPr lang="en-US" sz="1600" b="1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Logistical problems</a:t>
            </a:r>
            <a:r>
              <a:rPr lang="en-US" sz="1600" b="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Improper food handling,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Unreliable delivery that is </a:t>
            </a:r>
            <a:r>
              <a:rPr lang="en-US" sz="1600" b="1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Delivery delays</a:t>
            </a: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0" indent="0" algn="l">
              <a:buNone/>
            </a:pP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deliver the order within the promised delivery window.</a:t>
            </a:r>
            <a:endParaRPr lang="en-US" sz="1600" b="0" i="0" dirty="0">
              <a:solidFill>
                <a:srgbClr val="41000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</a:t>
            </a:r>
            <a:r>
              <a:rPr lang="en-US" sz="1600" b="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marketing Strategies such as Customers engagement through digital channels - to deal with </a:t>
            </a:r>
            <a:r>
              <a:rPr lang="en-US" sz="1600" b="1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competition </a:t>
            </a:r>
            <a:r>
              <a:rPr lang="en-US" sz="1600" b="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market.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Zomato must</a:t>
            </a:r>
            <a:r>
              <a:rPr lang="en-US" sz="1600" b="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4100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a </a:t>
            </a:r>
            <a:r>
              <a:rPr lang="en-US" sz="1600" b="1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Pricing strategy </a:t>
            </a:r>
            <a:r>
              <a:rPr lang="en-US" sz="1600" b="0" i="0" dirty="0">
                <a:solidFill>
                  <a:srgbClr val="41000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would not result in business losses.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39776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A0BE60-2DE9-A8CF-690B-D131032F7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riding a red scooter">
            <a:extLst>
              <a:ext uri="{FF2B5EF4-FFF2-40B4-BE49-F238E27FC236}">
                <a16:creationId xmlns:a16="http://schemas.microsoft.com/office/drawing/2014/main" id="{AF26EE1A-4E43-2DF9-CCB6-688CCBDBF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463" y="3263567"/>
            <a:ext cx="6039074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9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6FACFA6F-67BE-4369-A863-CB32F41B7DD4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852F918D-9696-4FAD-88CB-2D4D64E5C5DD&quot;"/>
    <we:property name="reportUrl" value="&quot;/groups/me/reports/9e749b12-e84e-4ad5-8508-dfb1be69e517/ReportSection13e3af6277966364bc51?bookmarkGuid=376885e5-d14c-483d-a4b6-dcc75ff81ba0&amp;bookmarkUsage=1&amp;ctid=569a4e7c-0789-40d7-8fda-eae516c6edf7&amp;fromEntryPoint=export&quot;"/>
    <we:property name="reportName" value="&quot;Zomato Analysis (PowerBi File)&quot;"/>
    <we:property name="reportState" value="&quot;CONNECTED&quot;"/>
    <we:property name="embedUrl" value="&quot;/reportEmbed?reportId=9e749b12-e84e-4ad5-8508-dfb1be69e517&amp;config=eyJjbHVzdGVyVXJsIjoiaHR0cHM6Ly9XQUJJLUlORElBLUNFTlRSQUwtQS1QUklNQVJZLXJlZGlyZWN0LmFuYWx5c2lzLndpbmRvd3MubmV0IiwiZW1iZWRGZWF0dXJlcyI6eyJ1c2FnZU1ldHJpY3NWTmV4dCI6dHJ1ZX19&amp;disableSensitivityBanner=true&quot;"/>
    <we:property name="pageName" value="&quot;ReportSection13e3af6277966364bc51&quot;"/>
    <we:property name="pageDisplayName" value="&quot;Dashboard 1&quot;"/>
    <we:property name="datasetId" value="&quot;20d96d75-55f4-49df-a4a5-bec261c0edc1&quot;"/>
    <we:property name="backgroundColor" value="&quot;#FDFDFD&quot;"/>
    <we:property name="bookmark" value="&quot;H4sIAAAAAAAAA+1ZW2/bNhT+K4GeNsAbRF2tvKVOghVomzTOMgxDEFDkoaxWFj2KSusF/u87pOStcX2LE1+29snmIcXzne9ceHtweF6NCjp+R4fgHDuvpPw4pOrjEXE6TvlYFnEeEpcT12XcdxMGnFAcJUc6l2XlHD84mqoM9E1e1bQwE6Lwj9uOQ4vikmamJWhRQccZgapkSYv8L2gGY5dWNUw6DnweFVJRM2VfUw1m2nscjm2EQn72USNlOr+HPjDdSK9gJJVu28QHn4rIi+MkivwoSFlobKmaXgtz9Xij1ALryVLTvEQARtaNu0EYUEFI4Ic8ilzfDYy8ysusaE3599vr8cjQVw0o/iJP6QfUaOaZTNBQ3yUceYwDARwE9WLGrF6RF7pVl47PPo8UcojMNnOd8HtaIvGOJUpB1fDy4JxkmYKM6rZ59qizJ4t6OEfel7VicAXCdpU612PU8RbtdQzCSyXRUVbWM11Gdl6XLeueaQ7kp54CdBN3jt1JZ6c4e7IutRp/BbUR29g9MMTzmH0jGebB4bE7D+sVVJrWipb69el/AW+vzjEzse6sxHqLkqVJzKjibdejTMaG4qBejW2WnuZqWpS8zgzsPUc+moiimKddElOPxmECYQoRieKVRaeHLGVS5cwaD9sH/kTf0Da8+kXOQM3xkjMEXJdsoYZi6iC0b9RAyMEOqjSaqPtWU9+OM1KwZDw4b3IkqFF+Q4va6LWLGQJuyDXAPRYEhITCFWns0QTSKHhOTVe5HgxB58wCAKF3kDO/0OrumqYF3KW47CMZM6EUmuZVng0smD7DD/nZfUPM1gJ+Y6AWn9mEmMYFfkq1RPL9ZdXq5cJ9fdhPjHguy1r3BlTpjavR99jaXmxNbqd7VJzzwxcbzza0GvdsB+Zts7lMqeuTkHNXkNSnJPS6dId1fhHYi7LA9fiOQ4HctOvA0zcN+wrdeegPNHjXgLp+afw/l6Nvxae7LElfA22KUpJyP4oTHgaxn1CSBH7gb747ehrWUzTzqEcLKDlVs6B/h1a2/S3BUhzva0whOAgob2WpB6IuigWb8v0f7pYcRsNNDngW0POK2D4N3kaCr5M0TWqLNAHCPYHnS+YSRgjvrj5X7ityTu6znqz0uVTXn+RPv/Zn2Qw2CJ+M1hkcaOCsYW9zOwB4bk29rhcHjAQiTGKWRLsq0HMjHikps6Mf0rysfvwWilBK1bMq0MtTvqt9w6zetqxwlnggwPNYFHPmRl7QXRmQ13L0DglsxpghN9PnA+TrXMmhHdy+d1R1+mdtNimzVPanHfj//fTPspmGZopHJnacxq2uIXF6o7QuW03DzrvwVrMz1S1yKLhj1FzsrOQsBtj4ciYd3CaW0DnOMXGtdxt2PJPG63H42wAUtBSWPJ+Cfz0DtXpZli1sc8pe/PU/UdReBr58KXx0lX1wVXCewzdZRUc5HPQObIGduyqSX8akzaA49HxfEF+EQZQGcRAz4a6sj3u+zj+AcP1+ctj2yWGtyGjXeEqERzxIAuJiHPtUCHt0WMp5PqSz2+1J8wQz79VH1roaUQaXtIQ5Dz8YfLTkxttPeu75G4LL7dU7IQAA&quot;"/>
    <we:property name="initialStateBookmark" value="&quot;H4sIAAAAAAAAA+1aWXPbNhD+Kx4+tTNqh+Ap+s2R7Wkm8RHLdafT8XhAYCkhoQgVBJ2oHv33LkCqtRVdlq2jTZ4sLEDst98euPzgcFEOczo6pwNwDp03Un4aUPXpgDgtp2hkFxfvzo6u3t2dH52doFgOtZBF6Rw+OJqqHugbUVY0NzOg8I/blkPz/JL2TCujeQktZwiqlAXNxV9QD8YurSoYtxz4MsylombKrqYazLT3OBzbqJv87KNGyrS4hy4wXUuvYCiVbtrEB59mkRfHSRT5UZCy0IAv614Lc/l4o9QC68hCU1EgACNrx+0gDGhGSOCHPIpc3w2MvBRFL29M+ffb69HQ8FX2Kf5FntKPqNHMMx6job5LOON+HGTAIaNezJjVm4lcN+rS0cmXoUIOkdl6riN+TwsG3LFEKShrXh6co15PQY/qpnnypLMj82owQ96VlWJwBZntKrTQI9RxhvY6BuGlkugoK+uYLiM7rYqGdc80+/JzRwG6iTuH7ri1VZwdWRVajb6CWottsO4Z4lnMvpcM82D/2J2F9QpKTStFC/32+L+At1MJzEysO0ux3qJkYRIzqnjT9SSTsaE4qDcjm6XHQk2Kkteagr3jyEcTURTztE1i6tE4TCBMISJRvLTodJClnlSCWeNh88Cf6RvahFc3FwzUDC85A8B1yRZqyCcOQvuGNQQBdlCp0UTdtZq6dpyRgiXjwXkvkKBa+Q3NK6PXLmYIuCbXAPdYEBASZm6Wxh5NII2Cl9R0JXR/AFowCwAyvYWc+YWWd9c0zeEuxbUfyZgKpdA0r0Svb8F0GX7IT+5rYjYW8GsDtfjMJsQ0LvBTqiWS7y+qVq8X7qvDfmbEc1lUutOnSq9djb7H1uZia3w72aPinB8fbTyb0KrdsxmYt/XmMqWuT0LO3YykPiWh16ZbrPPzwF4UOa7Hdxxy5KZZB56/adhV6M5Cv6fBuwLU1Uvj/7kcfSs+3WZJ+hpoXZSSlPtRnPAwiP2EkiTwA3/93dHzsB6jmQcdmkPBqZoG/Ts0ss1vCRbi+FBhCsFeQDmThe5nVZ7P2ZTv/nC34DAarnPAs4BeVsR2afAmEnyVpKlTO0sTINzL8HzJXMII4e3l58pdRc7Rfa8jS30q1fVn+dOv3Wk2gzXCp0erHuxp4Kxgb307AHhuTb22FweMBFmYxCyJtlWgZ0Y8UlL0Dn5IRVH++C0UoZSqF1Wg16d8W/uGab1NWeEs8SADz2NRzJkbeUF7aUBey+E5EliPMUNuJs8HyNepkgM7uHngKKv0z8psUqap7E468PeHyY9FMw3MFE9MbDm1W11D4uRGaVW26oadd+6tZmuiOxOQc8eoudhayZkPsPblVDq4dSyhc5xD4lrv1ux4Jo1X4/C3PihoKCy4mIB/OwW1fF2WLWxzyp7/9T9R1FwGvn4pfHKVvXdVcJbD11lFhwL2egc2x85tFcnHMWkzKA4938+In4VBlAZxELPMXVofd3ydvwfh+v3ksOmTw0qR0azxlGQe8SAJiItx7NMss0eHhZyLAZ3ebo/rJ5hZrz6y0uWQMrikBcx4+MHgowU33l7tuadlsIhmQVjwgfmPhkfPQ38DFWb8c1whAAA=&quot;"/>
    <we:property name="isFooterCollapsed" value="true"/>
    <we:property name="isFiltersActionButtonVisible" value="true"/>
    <we:property name="reportEmbeddedTime" value="&quot;2023-12-08T15:22:42.634Z&quot;"/>
    <we:property name="creatorTenantId" value="&quot;569a4e7c-0789-40d7-8fda-eae516c6edf7&quot;"/>
    <we:property name="creatorUserId" value="&quot;10032002C0BFC99B&quot;"/>
    <we:property name="creatorSessionId" value="&quot;3b24c0ef-3afe-4cc3-ba15-62ce68212b9c&quot;"/>
    <we:property name="design" value="{&quot;border&quot;:{&quot;isActive&quot;:true,&quot;color&quot;:&quot;#000000&quot;,&quot;width&quot;:2,&quot;transparency&quot;:0,&quot;dash&quot;:&quot;solid&quot;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808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Zomato Analysis</vt:lpstr>
      <vt:lpstr>About Zomato :</vt:lpstr>
      <vt:lpstr>Objectives of Zomato :</vt:lpstr>
      <vt:lpstr>Problems in Zomato’s Business Model :</vt:lpstr>
      <vt:lpstr>Process of Data Modelling :</vt:lpstr>
      <vt:lpstr>PowerPoint Presentation</vt:lpstr>
      <vt:lpstr>Conclusion :</vt:lpstr>
      <vt:lpstr>Suggestions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Analysis</dc:title>
  <dc:creator>Riddhi B jain</dc:creator>
  <cp:lastModifiedBy>Riddhi B jain</cp:lastModifiedBy>
  <cp:revision>11</cp:revision>
  <dcterms:created xsi:type="dcterms:W3CDTF">2023-12-07T13:01:48Z</dcterms:created>
  <dcterms:modified xsi:type="dcterms:W3CDTF">2023-12-08T15:27:49Z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2023-12-07T13:34:57Z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569a4e7c-0789-40d7-8fda-eae516c6edf7</vt:lpwstr>
  </property>
  <property fmtid="{D5CDD505-2E9C-101B-9397-08002B2CF9AE}" pid="7" name="MSIP_Label_defa4170-0d19-0005-0004-bc88714345d2_ActionId">
    <vt:lpwstr>2573095a-9cfb-405f-9f01-66c48a98e9c7</vt:lpwstr>
  </property>
  <property fmtid="{D5CDD505-2E9C-101B-9397-08002B2CF9AE}" pid="8" name="MSIP_Label_defa4170-0d19-0005-0004-bc88714345d2_ContentBits">
    <vt:lpwstr>0</vt:lpwstr>
  </property>
</Properties>
</file>